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3" r:id="rId7"/>
    <p:sldId id="262" r:id="rId8"/>
    <p:sldId id="264" r:id="rId9"/>
    <p:sldId id="265" r:id="rId10"/>
    <p:sldId id="266" r:id="rId11"/>
    <p:sldId id="267" r:id="rId12"/>
    <p:sldId id="269" r:id="rId13"/>
    <p:sldId id="270" r:id="rId14"/>
    <p:sldId id="271" r:id="rId15"/>
    <p:sldId id="272" r:id="rId16"/>
    <p:sldId id="268"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68" y="-5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10E5EB-FAE4-4D22-8159-16A4B4319121}"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3D285-0FFD-4DC5-9D46-07A83006EAC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0E5EB-FAE4-4D22-8159-16A4B4319121}"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3D285-0FFD-4DC5-9D46-07A83006EA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0E5EB-FAE4-4D22-8159-16A4B4319121}"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3D285-0FFD-4DC5-9D46-07A83006EAC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0E5EB-FAE4-4D22-8159-16A4B4319121}"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3D285-0FFD-4DC5-9D46-07A83006EAC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10E5EB-FAE4-4D22-8159-16A4B4319121}"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3D285-0FFD-4DC5-9D46-07A83006EAC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10E5EB-FAE4-4D22-8159-16A4B4319121}"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3D285-0FFD-4DC5-9D46-07A83006EAC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10E5EB-FAE4-4D22-8159-16A4B4319121}"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F3D285-0FFD-4DC5-9D46-07A83006EAC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10E5EB-FAE4-4D22-8159-16A4B4319121}"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F3D285-0FFD-4DC5-9D46-07A83006EA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0E5EB-FAE4-4D22-8159-16A4B4319121}"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F3D285-0FFD-4DC5-9D46-07A83006EA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0E5EB-FAE4-4D22-8159-16A4B4319121}"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3D285-0FFD-4DC5-9D46-07A83006EAC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B10E5EB-FAE4-4D22-8159-16A4B4319121}" type="datetimeFigureOut">
              <a:rPr lang="en-US" smtClean="0"/>
              <a:t>11/15/2017</a:t>
            </a:fld>
            <a:endParaRPr lang="en-US"/>
          </a:p>
        </p:txBody>
      </p:sp>
      <p:sp>
        <p:nvSpPr>
          <p:cNvPr id="9" name="Slide Number Placeholder 8"/>
          <p:cNvSpPr>
            <a:spLocks noGrp="1"/>
          </p:cNvSpPr>
          <p:nvPr>
            <p:ph type="sldNum" sz="quarter" idx="11"/>
          </p:nvPr>
        </p:nvSpPr>
        <p:spPr/>
        <p:txBody>
          <a:bodyPr/>
          <a:lstStyle/>
          <a:p>
            <a:fld id="{53F3D285-0FFD-4DC5-9D46-07A83006EAC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3F3D285-0FFD-4DC5-9D46-07A83006EAC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B10E5EB-FAE4-4D22-8159-16A4B4319121}" type="datetimeFigureOut">
              <a:rPr lang="en-US" smtClean="0"/>
              <a:t>11/15/2017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Keys to Leading Millennials</a:t>
            </a:r>
            <a:endParaRPr lang="en-US" sz="48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245" y="1600200"/>
            <a:ext cx="7191910" cy="4800600"/>
          </a:xfrm>
          <a:prstGeom prst="rect">
            <a:avLst/>
          </a:prstGeom>
        </p:spPr>
      </p:pic>
    </p:spTree>
    <p:extLst>
      <p:ext uri="{BB962C8B-B14F-4D97-AF65-F5344CB8AC3E}">
        <p14:creationId xmlns:p14="http://schemas.microsoft.com/office/powerpoint/2010/main" val="1555615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Steps to Lead</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Give opportunities to participate immediately</a:t>
            </a:r>
          </a:p>
          <a:p>
            <a:pPr>
              <a:lnSpc>
                <a:spcPct val="150000"/>
              </a:lnSpc>
            </a:pPr>
            <a:r>
              <a:rPr lang="en-US" sz="2400" dirty="0" smtClean="0"/>
              <a:t>Involve in decision making</a:t>
            </a:r>
          </a:p>
          <a:p>
            <a:pPr>
              <a:lnSpc>
                <a:spcPct val="150000"/>
              </a:lnSpc>
            </a:pPr>
            <a:r>
              <a:rPr lang="en-US" sz="2400" dirty="0" smtClean="0"/>
              <a:t>Allow participation in meetings, discussions, and planning</a:t>
            </a:r>
            <a:endParaRPr lang="en-US" sz="2400" dirty="0"/>
          </a:p>
        </p:txBody>
      </p:sp>
    </p:spTree>
    <p:extLst>
      <p:ext uri="{BB962C8B-B14F-4D97-AF65-F5344CB8AC3E}">
        <p14:creationId xmlns:p14="http://schemas.microsoft.com/office/powerpoint/2010/main" val="247559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Millennial Leaders</a:t>
            </a:r>
            <a:endParaRPr lang="en-US" dirty="0"/>
          </a:p>
        </p:txBody>
      </p:sp>
      <p:sp>
        <p:nvSpPr>
          <p:cNvPr id="3" name="Content Placeholder 2"/>
          <p:cNvSpPr>
            <a:spLocks noGrp="1"/>
          </p:cNvSpPr>
          <p:nvPr>
            <p:ph idx="1"/>
          </p:nvPr>
        </p:nvSpPr>
        <p:spPr/>
        <p:txBody>
          <a:bodyPr/>
          <a:lstStyle/>
          <a:p>
            <a:pPr>
              <a:lnSpc>
                <a:spcPct val="150000"/>
              </a:lnSpc>
            </a:pPr>
            <a:r>
              <a:rPr lang="en-US" sz="2400" dirty="0" smtClean="0"/>
              <a:t>Communicate often and well</a:t>
            </a:r>
          </a:p>
          <a:p>
            <a:pPr>
              <a:lnSpc>
                <a:spcPct val="150000"/>
              </a:lnSpc>
            </a:pPr>
            <a:r>
              <a:rPr lang="en-US" sz="2400" dirty="0" smtClean="0"/>
              <a:t>Find effective solutions</a:t>
            </a:r>
          </a:p>
          <a:p>
            <a:pPr lvl="1"/>
            <a:r>
              <a:rPr lang="en-US" dirty="0" smtClean="0"/>
              <a:t>Not necessarily fastest or easiest</a:t>
            </a:r>
          </a:p>
          <a:p>
            <a:pPr>
              <a:lnSpc>
                <a:spcPct val="150000"/>
              </a:lnSpc>
            </a:pPr>
            <a:r>
              <a:rPr lang="en-US" sz="2400" dirty="0" smtClean="0"/>
              <a:t>Seek differing perspectives</a:t>
            </a:r>
          </a:p>
          <a:p>
            <a:pPr>
              <a:lnSpc>
                <a:spcPct val="150000"/>
              </a:lnSpc>
            </a:pPr>
            <a:r>
              <a:rPr lang="en-US" sz="2400" dirty="0" smtClean="0"/>
              <a:t>Strong results orientation</a:t>
            </a:r>
          </a:p>
          <a:p>
            <a:pPr>
              <a:lnSpc>
                <a:spcPct val="150000"/>
              </a:lnSpc>
            </a:pPr>
            <a:r>
              <a:rPr lang="en-US" sz="2400" dirty="0" smtClean="0"/>
              <a:t>Support  and inspire others authentically</a:t>
            </a:r>
          </a:p>
        </p:txBody>
      </p:sp>
    </p:spTree>
    <p:extLst>
      <p:ext uri="{BB962C8B-B14F-4D97-AF65-F5344CB8AC3E}">
        <p14:creationId xmlns:p14="http://schemas.microsoft.com/office/powerpoint/2010/main" val="3620868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Project 1</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According </a:t>
            </a:r>
            <a:r>
              <a:rPr lang="en-US" sz="2400" dirty="0"/>
              <a:t>to a comprehensive workplace happiness study of more than 12,000 workers by Robert Half, the top drivers of employee satisfaction are having pride in their organizations, feeling appreciated and being treated with fairness and respect</a:t>
            </a:r>
            <a:r>
              <a:rPr lang="en-US" sz="2400" dirty="0" smtClean="0"/>
              <a:t>.</a:t>
            </a:r>
            <a:endParaRPr lang="en-US" sz="2400" dirty="0"/>
          </a:p>
          <a:p>
            <a:pPr>
              <a:lnSpc>
                <a:spcPct val="150000"/>
              </a:lnSpc>
            </a:pPr>
            <a:endParaRPr lang="en-US" sz="2400" dirty="0" smtClean="0"/>
          </a:p>
          <a:p>
            <a:pPr>
              <a:lnSpc>
                <a:spcPct val="150000"/>
              </a:lnSpc>
            </a:pPr>
            <a:r>
              <a:rPr lang="en-US" sz="2400" b="1" dirty="0" smtClean="0"/>
              <a:t>How can the company you work for improve engagement and happiness for their employees?</a:t>
            </a:r>
            <a:endParaRPr lang="en-US" sz="2400" b="1" dirty="0"/>
          </a:p>
        </p:txBody>
      </p:sp>
    </p:spTree>
    <p:extLst>
      <p:ext uri="{BB962C8B-B14F-4D97-AF65-F5344CB8AC3E}">
        <p14:creationId xmlns:p14="http://schemas.microsoft.com/office/powerpoint/2010/main" val="3982717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Project 2</a:t>
            </a:r>
            <a:endParaRPr lang="en-US" dirty="0"/>
          </a:p>
        </p:txBody>
      </p:sp>
      <p:sp>
        <p:nvSpPr>
          <p:cNvPr id="3" name="Content Placeholder 2"/>
          <p:cNvSpPr>
            <a:spLocks noGrp="1"/>
          </p:cNvSpPr>
          <p:nvPr>
            <p:ph idx="1"/>
          </p:nvPr>
        </p:nvSpPr>
        <p:spPr/>
        <p:txBody>
          <a:bodyPr>
            <a:normAutofit fontScale="92500"/>
          </a:bodyPr>
          <a:lstStyle/>
          <a:p>
            <a:pPr>
              <a:lnSpc>
                <a:spcPct val="150000"/>
              </a:lnSpc>
            </a:pPr>
            <a:r>
              <a:rPr lang="en-US" sz="2400" dirty="0"/>
              <a:t>One of the issues that face the electrical contracting industry is the problem of electricians </a:t>
            </a:r>
            <a:r>
              <a:rPr lang="en-US" sz="2400" dirty="0" smtClean="0"/>
              <a:t>moving </a:t>
            </a:r>
            <a:r>
              <a:rPr lang="en-US" sz="2400" dirty="0"/>
              <a:t>from one contractor to another. Many times it’s the type of work offered or the length of a particular project. Other times there are financial implications </a:t>
            </a:r>
            <a:r>
              <a:rPr lang="en-US" sz="2400" dirty="0" smtClean="0"/>
              <a:t>such </a:t>
            </a:r>
            <a:r>
              <a:rPr lang="en-US" sz="2400" dirty="0"/>
              <a:t>as overtime and per diem benefits.</a:t>
            </a:r>
          </a:p>
          <a:p>
            <a:pPr>
              <a:lnSpc>
                <a:spcPct val="150000"/>
              </a:lnSpc>
            </a:pPr>
            <a:endParaRPr lang="en-US" sz="2400" dirty="0" smtClean="0"/>
          </a:p>
          <a:p>
            <a:pPr>
              <a:lnSpc>
                <a:spcPct val="150000"/>
              </a:lnSpc>
            </a:pPr>
            <a:r>
              <a:rPr lang="en-US" sz="2400" b="1" dirty="0" smtClean="0"/>
              <a:t>What kind of strategy would help limit this trend in the company you work for?</a:t>
            </a:r>
            <a:endParaRPr lang="en-US" sz="2400" b="1" dirty="0"/>
          </a:p>
        </p:txBody>
      </p:sp>
    </p:spTree>
    <p:extLst>
      <p:ext uri="{BB962C8B-B14F-4D97-AF65-F5344CB8AC3E}">
        <p14:creationId xmlns:p14="http://schemas.microsoft.com/office/powerpoint/2010/main" val="125421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Project 3</a:t>
            </a:r>
            <a:endParaRPr lang="en-US" dirty="0"/>
          </a:p>
        </p:txBody>
      </p:sp>
      <p:sp>
        <p:nvSpPr>
          <p:cNvPr id="3" name="Content Placeholder 2"/>
          <p:cNvSpPr>
            <a:spLocks noGrp="1"/>
          </p:cNvSpPr>
          <p:nvPr>
            <p:ph idx="1"/>
          </p:nvPr>
        </p:nvSpPr>
        <p:spPr/>
        <p:txBody>
          <a:bodyPr/>
          <a:lstStyle/>
          <a:p>
            <a:pPr>
              <a:lnSpc>
                <a:spcPct val="150000"/>
              </a:lnSpc>
            </a:pPr>
            <a:r>
              <a:rPr lang="en-US" sz="2400" dirty="0"/>
              <a:t>You are in charge of a large project that has four generations working on the same job. This would present a multitude of challenges</a:t>
            </a:r>
            <a:r>
              <a:rPr lang="en-US" sz="2400" dirty="0" smtClean="0"/>
              <a:t>.</a:t>
            </a:r>
          </a:p>
          <a:p>
            <a:pPr>
              <a:lnSpc>
                <a:spcPct val="150000"/>
              </a:lnSpc>
            </a:pPr>
            <a:endParaRPr lang="en-US" sz="2400" dirty="0"/>
          </a:p>
          <a:p>
            <a:pPr>
              <a:lnSpc>
                <a:spcPct val="150000"/>
              </a:lnSpc>
            </a:pPr>
            <a:r>
              <a:rPr lang="en-US" sz="2400" b="1" dirty="0"/>
              <a:t>What are some ideas to limit the conflicts on this </a:t>
            </a:r>
            <a:r>
              <a:rPr lang="en-US" sz="2400" b="1" dirty="0" smtClean="0"/>
              <a:t>project?</a:t>
            </a:r>
          </a:p>
          <a:p>
            <a:pPr>
              <a:lnSpc>
                <a:spcPct val="150000"/>
              </a:lnSpc>
            </a:pPr>
            <a:r>
              <a:rPr lang="en-US" sz="2400" b="1" dirty="0" smtClean="0"/>
              <a:t>How </a:t>
            </a:r>
            <a:r>
              <a:rPr lang="en-US" sz="2400" b="1" dirty="0"/>
              <a:t>would the ideas change when considering the field personnel? </a:t>
            </a:r>
          </a:p>
          <a:p>
            <a:endParaRPr lang="en-US" dirty="0"/>
          </a:p>
        </p:txBody>
      </p:sp>
    </p:spTree>
    <p:extLst>
      <p:ext uri="{BB962C8B-B14F-4D97-AF65-F5344CB8AC3E}">
        <p14:creationId xmlns:p14="http://schemas.microsoft.com/office/powerpoint/2010/main" val="4189134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Project 4</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a:t>You are in charge of a project that </a:t>
            </a:r>
            <a:r>
              <a:rPr lang="en-US" sz="2400" dirty="0" smtClean="0"/>
              <a:t>is comprised </a:t>
            </a:r>
            <a:r>
              <a:rPr lang="en-US" sz="2400" dirty="0"/>
              <a:t>75% </a:t>
            </a:r>
            <a:r>
              <a:rPr lang="en-US" sz="2400" dirty="0" smtClean="0"/>
              <a:t>Millennials.</a:t>
            </a:r>
          </a:p>
          <a:p>
            <a:pPr>
              <a:lnSpc>
                <a:spcPct val="150000"/>
              </a:lnSpc>
            </a:pPr>
            <a:endParaRPr lang="en-US" sz="2400" dirty="0" smtClean="0"/>
          </a:p>
          <a:p>
            <a:pPr>
              <a:lnSpc>
                <a:spcPct val="150000"/>
              </a:lnSpc>
            </a:pPr>
            <a:r>
              <a:rPr lang="en-US" sz="2400" b="1" dirty="0" smtClean="0"/>
              <a:t>How could you improve </a:t>
            </a:r>
            <a:r>
              <a:rPr lang="en-US" sz="2400" b="1" dirty="0"/>
              <a:t>the performance of the </a:t>
            </a:r>
            <a:r>
              <a:rPr lang="en-US" sz="2400" b="1" dirty="0" smtClean="0"/>
              <a:t>project?</a:t>
            </a:r>
          </a:p>
          <a:p>
            <a:pPr>
              <a:lnSpc>
                <a:spcPct val="150000"/>
              </a:lnSpc>
            </a:pPr>
            <a:r>
              <a:rPr lang="en-US" sz="2400" b="1" dirty="0" smtClean="0"/>
              <a:t>What idea’s would you recommend to your supervisor regarding the planning and implementation of this project to help motivate and engage this team?</a:t>
            </a:r>
          </a:p>
        </p:txBody>
      </p:sp>
    </p:spTree>
    <p:extLst>
      <p:ext uri="{BB962C8B-B14F-4D97-AF65-F5344CB8AC3E}">
        <p14:creationId xmlns:p14="http://schemas.microsoft.com/office/powerpoint/2010/main" val="3280196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Millennial Summary</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Engage them early and often</a:t>
            </a:r>
          </a:p>
          <a:p>
            <a:pPr>
              <a:lnSpc>
                <a:spcPct val="150000"/>
              </a:lnSpc>
            </a:pPr>
            <a:r>
              <a:rPr lang="en-US" sz="2400" dirty="0" smtClean="0"/>
              <a:t>Take advantage of technical skills</a:t>
            </a:r>
          </a:p>
          <a:p>
            <a:pPr>
              <a:lnSpc>
                <a:spcPct val="150000"/>
              </a:lnSpc>
            </a:pPr>
            <a:r>
              <a:rPr lang="en-US" sz="2400" dirty="0" smtClean="0"/>
              <a:t>Challenge, coach, and connect with them</a:t>
            </a:r>
          </a:p>
          <a:p>
            <a:pPr>
              <a:lnSpc>
                <a:spcPct val="150000"/>
              </a:lnSpc>
            </a:pPr>
            <a:r>
              <a:rPr lang="en-US" sz="2400" dirty="0" smtClean="0"/>
              <a:t>Be approachable, authentic, and adaptable</a:t>
            </a:r>
            <a:endParaRPr lang="en-US" sz="2400" dirty="0"/>
          </a:p>
        </p:txBody>
      </p:sp>
    </p:spTree>
    <p:extLst>
      <p:ext uri="{BB962C8B-B14F-4D97-AF65-F5344CB8AC3E}">
        <p14:creationId xmlns:p14="http://schemas.microsoft.com/office/powerpoint/2010/main" val="2470025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 and Articles</a:t>
            </a:r>
            <a:endParaRPr lang="en-US" dirty="0"/>
          </a:p>
        </p:txBody>
      </p:sp>
      <p:sp>
        <p:nvSpPr>
          <p:cNvPr id="3" name="Content Placeholder 2"/>
          <p:cNvSpPr>
            <a:spLocks noGrp="1"/>
          </p:cNvSpPr>
          <p:nvPr>
            <p:ph idx="1"/>
          </p:nvPr>
        </p:nvSpPr>
        <p:spPr/>
        <p:txBody>
          <a:bodyPr/>
          <a:lstStyle/>
          <a:p>
            <a:r>
              <a:rPr lang="en-US" sz="2400" b="1" u="sng" dirty="0" smtClean="0"/>
              <a:t>The 7 Skills of Highly Effective Millennial Leaders</a:t>
            </a:r>
            <a:r>
              <a:rPr lang="en-US" sz="2400" dirty="0" smtClean="0"/>
              <a:t> by David Grossman</a:t>
            </a:r>
          </a:p>
          <a:p>
            <a:r>
              <a:rPr lang="en-US" sz="2400" b="1" u="sng" dirty="0" smtClean="0"/>
              <a:t>A Baby Boomer’s Guide to Managing Millennials at Work</a:t>
            </a:r>
            <a:r>
              <a:rPr lang="en-US" sz="2400" dirty="0" smtClean="0"/>
              <a:t> by  J. Gerald Suarez</a:t>
            </a:r>
          </a:p>
          <a:p>
            <a:r>
              <a:rPr lang="en-US" sz="2400" b="1" u="sng" dirty="0" smtClean="0"/>
              <a:t>Generation </a:t>
            </a:r>
            <a:r>
              <a:rPr lang="en-US" sz="2400" b="1" u="sng" dirty="0" err="1"/>
              <a:t>iY</a:t>
            </a:r>
            <a:r>
              <a:rPr lang="en-US" sz="2400" b="1" u="sng" dirty="0"/>
              <a:t> Secrets to Connecting with Today’s Teens &amp; Young Adults in the Digital </a:t>
            </a:r>
            <a:r>
              <a:rPr lang="en-US" sz="2400" b="1" u="sng" dirty="0" smtClean="0"/>
              <a:t>Age</a:t>
            </a:r>
            <a:r>
              <a:rPr lang="en-US" sz="2400" dirty="0"/>
              <a:t> </a:t>
            </a:r>
            <a:r>
              <a:rPr lang="en-US" sz="2400" dirty="0" smtClean="0"/>
              <a:t>by Tim </a:t>
            </a:r>
            <a:r>
              <a:rPr lang="en-US" sz="2400" dirty="0"/>
              <a:t>Elmore</a:t>
            </a:r>
          </a:p>
          <a:p>
            <a:r>
              <a:rPr lang="en-US" sz="2400" b="1" u="sng" dirty="0" smtClean="0"/>
              <a:t>Leading </a:t>
            </a:r>
            <a:r>
              <a:rPr lang="en-US" sz="2400" b="1" u="sng" dirty="0"/>
              <a:t>the “New Breed” </a:t>
            </a:r>
            <a:r>
              <a:rPr lang="en-US" sz="2400" b="1" u="sng" dirty="0" smtClean="0"/>
              <a:t>Employee</a:t>
            </a:r>
            <a:r>
              <a:rPr lang="en-US" sz="2400" dirty="0"/>
              <a:t> </a:t>
            </a:r>
            <a:r>
              <a:rPr lang="en-US" sz="2400" dirty="0" smtClean="0"/>
              <a:t>by Phillip </a:t>
            </a:r>
            <a:r>
              <a:rPr lang="en-US" sz="2400" dirty="0"/>
              <a:t>Van </a:t>
            </a:r>
            <a:r>
              <a:rPr lang="en-US" sz="2400" dirty="0" err="1"/>
              <a:t>Hooser</a:t>
            </a:r>
            <a:endParaRPr lang="en-US" sz="2400" dirty="0"/>
          </a:p>
          <a:p>
            <a:r>
              <a:rPr lang="en-US" sz="2400" b="1" u="sng" dirty="0" smtClean="0"/>
              <a:t>Nine </a:t>
            </a:r>
            <a:r>
              <a:rPr lang="en-US" sz="2400" b="1" u="sng" dirty="0"/>
              <a:t>Tips for Managing </a:t>
            </a:r>
            <a:r>
              <a:rPr lang="en-US" sz="2400" b="1" u="sng" dirty="0" smtClean="0"/>
              <a:t>Millennials</a:t>
            </a:r>
            <a:r>
              <a:rPr lang="en-US" sz="2400" dirty="0"/>
              <a:t> </a:t>
            </a:r>
            <a:r>
              <a:rPr lang="en-US" sz="2400" dirty="0" smtClean="0"/>
              <a:t>by </a:t>
            </a:r>
            <a:r>
              <a:rPr lang="en-US" sz="2400" dirty="0"/>
              <a:t>Guido Stein</a:t>
            </a:r>
          </a:p>
          <a:p>
            <a:r>
              <a:rPr lang="en-US" sz="2400" b="1" u="sng" dirty="0" smtClean="0"/>
              <a:t>The Young Traveler’s Gift </a:t>
            </a:r>
            <a:r>
              <a:rPr lang="en-US" sz="2400" dirty="0" smtClean="0"/>
              <a:t>by Andy Andrews</a:t>
            </a:r>
          </a:p>
          <a:p>
            <a:endParaRPr lang="en-US" dirty="0"/>
          </a:p>
        </p:txBody>
      </p:sp>
    </p:spTree>
    <p:extLst>
      <p:ext uri="{BB962C8B-B14F-4D97-AF65-F5344CB8AC3E}">
        <p14:creationId xmlns:p14="http://schemas.microsoft.com/office/powerpoint/2010/main" val="1337849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Millennials?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828800"/>
            <a:ext cx="6820182" cy="3933825"/>
          </a:xfrm>
        </p:spPr>
      </p:pic>
    </p:spTree>
    <p:extLst>
      <p:ext uri="{BB962C8B-B14F-4D97-AF65-F5344CB8AC3E}">
        <p14:creationId xmlns:p14="http://schemas.microsoft.com/office/powerpoint/2010/main" val="346758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 Boomer Issues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905000"/>
            <a:ext cx="5905500" cy="4095750"/>
          </a:xfrm>
        </p:spPr>
      </p:pic>
    </p:spTree>
    <p:extLst>
      <p:ext uri="{BB962C8B-B14F-4D97-AF65-F5344CB8AC3E}">
        <p14:creationId xmlns:p14="http://schemas.microsoft.com/office/powerpoint/2010/main" val="1649901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Generational Breakdown</a:t>
            </a:r>
            <a:endParaRPr lang="en-US" dirty="0"/>
          </a:p>
        </p:txBody>
      </p:sp>
      <p:sp>
        <p:nvSpPr>
          <p:cNvPr id="3" name="Content Placeholder 2"/>
          <p:cNvSpPr>
            <a:spLocks noGrp="1"/>
          </p:cNvSpPr>
          <p:nvPr>
            <p:ph sz="half" idx="1"/>
          </p:nvPr>
        </p:nvSpPr>
        <p:spPr/>
        <p:txBody>
          <a:bodyPr>
            <a:normAutofit/>
          </a:bodyPr>
          <a:lstStyle/>
          <a:p>
            <a:pPr>
              <a:lnSpc>
                <a:spcPct val="150000"/>
              </a:lnSpc>
            </a:pPr>
            <a:r>
              <a:rPr lang="en-US" sz="2400" dirty="0" smtClean="0"/>
              <a:t>Baby Boomers</a:t>
            </a:r>
          </a:p>
          <a:p>
            <a:pPr>
              <a:lnSpc>
                <a:spcPct val="150000"/>
              </a:lnSpc>
            </a:pPr>
            <a:r>
              <a:rPr lang="en-US" sz="2400" dirty="0" smtClean="0"/>
              <a:t>Gen Xers</a:t>
            </a:r>
          </a:p>
          <a:p>
            <a:pPr>
              <a:lnSpc>
                <a:spcPct val="150000"/>
              </a:lnSpc>
            </a:pPr>
            <a:r>
              <a:rPr lang="en-US" sz="2400" dirty="0" smtClean="0"/>
              <a:t>Millennials</a:t>
            </a:r>
          </a:p>
          <a:p>
            <a:pPr>
              <a:lnSpc>
                <a:spcPct val="150000"/>
              </a:lnSpc>
            </a:pPr>
            <a:r>
              <a:rPr lang="en-US" sz="2400" dirty="0" smtClean="0"/>
              <a:t>Gen Z, Gen </a:t>
            </a:r>
            <a:r>
              <a:rPr lang="en-US" sz="2400" dirty="0" err="1" smtClean="0"/>
              <a:t>iY</a:t>
            </a:r>
            <a:endParaRPr lang="en-US" sz="2400" dirty="0"/>
          </a:p>
        </p:txBody>
      </p:sp>
      <p:sp>
        <p:nvSpPr>
          <p:cNvPr id="4" name="Content Placeholder 3"/>
          <p:cNvSpPr>
            <a:spLocks noGrp="1"/>
          </p:cNvSpPr>
          <p:nvPr>
            <p:ph sz="half" idx="2"/>
          </p:nvPr>
        </p:nvSpPr>
        <p:spPr>
          <a:xfrm>
            <a:off x="3657600" y="1536192"/>
            <a:ext cx="4419600" cy="4590288"/>
          </a:xfrm>
        </p:spPr>
        <p:txBody>
          <a:bodyPr>
            <a:normAutofit/>
          </a:bodyPr>
          <a:lstStyle/>
          <a:p>
            <a:pPr>
              <a:lnSpc>
                <a:spcPct val="150000"/>
              </a:lnSpc>
            </a:pPr>
            <a:r>
              <a:rPr lang="en-US" sz="2400" dirty="0" smtClean="0"/>
              <a:t>(1947-1964) 53-70 years</a:t>
            </a:r>
          </a:p>
          <a:p>
            <a:pPr>
              <a:lnSpc>
                <a:spcPct val="150000"/>
              </a:lnSpc>
            </a:pPr>
            <a:r>
              <a:rPr lang="en-US" sz="2400" dirty="0" smtClean="0"/>
              <a:t>(1965-1977) 40-52 years</a:t>
            </a:r>
          </a:p>
          <a:p>
            <a:pPr>
              <a:lnSpc>
                <a:spcPct val="150000"/>
              </a:lnSpc>
            </a:pPr>
            <a:r>
              <a:rPr lang="en-US" sz="2400" dirty="0" smtClean="0"/>
              <a:t>(1978-1999) 18-39 years</a:t>
            </a:r>
          </a:p>
          <a:p>
            <a:pPr>
              <a:lnSpc>
                <a:spcPct val="150000"/>
              </a:lnSpc>
            </a:pPr>
            <a:r>
              <a:rPr lang="en-US" sz="2400" dirty="0" smtClean="0"/>
              <a:t>(2000-Present) under 18 </a:t>
            </a:r>
            <a:endParaRPr lang="en-US" sz="2400" dirty="0"/>
          </a:p>
        </p:txBody>
      </p:sp>
    </p:spTree>
    <p:extLst>
      <p:ext uri="{BB962C8B-B14F-4D97-AF65-F5344CB8AC3E}">
        <p14:creationId xmlns:p14="http://schemas.microsoft.com/office/powerpoint/2010/main" val="195432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Millennial Generation</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Best informed</a:t>
            </a:r>
          </a:p>
          <a:p>
            <a:pPr>
              <a:lnSpc>
                <a:spcPct val="150000"/>
              </a:lnSpc>
            </a:pPr>
            <a:r>
              <a:rPr lang="en-US" sz="2400" dirty="0" smtClean="0"/>
              <a:t>Most mobile</a:t>
            </a:r>
          </a:p>
          <a:p>
            <a:pPr>
              <a:lnSpc>
                <a:spcPct val="150000"/>
              </a:lnSpc>
            </a:pPr>
            <a:r>
              <a:rPr lang="en-US" sz="2400" dirty="0" smtClean="0"/>
              <a:t>Best protected</a:t>
            </a:r>
          </a:p>
          <a:p>
            <a:pPr>
              <a:lnSpc>
                <a:spcPct val="150000"/>
              </a:lnSpc>
            </a:pPr>
            <a:r>
              <a:rPr lang="en-US" sz="2400" dirty="0" smtClean="0"/>
              <a:t>Most focused</a:t>
            </a:r>
            <a:endParaRPr lang="en-US" sz="2400" dirty="0"/>
          </a:p>
        </p:txBody>
      </p:sp>
    </p:spTree>
    <p:extLst>
      <p:ext uri="{BB962C8B-B14F-4D97-AF65-F5344CB8AC3E}">
        <p14:creationId xmlns:p14="http://schemas.microsoft.com/office/powerpoint/2010/main" val="2960834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Millennial Challenges</a:t>
            </a:r>
            <a:endParaRPr lang="en-US" dirty="0"/>
          </a:p>
        </p:txBody>
      </p:sp>
      <p:sp>
        <p:nvSpPr>
          <p:cNvPr id="3" name="Content Placeholder 2"/>
          <p:cNvSpPr>
            <a:spLocks noGrp="1"/>
          </p:cNvSpPr>
          <p:nvPr>
            <p:ph idx="1"/>
          </p:nvPr>
        </p:nvSpPr>
        <p:spPr>
          <a:xfrm>
            <a:off x="457200" y="1524000"/>
            <a:ext cx="7620000" cy="4953000"/>
          </a:xfrm>
        </p:spPr>
        <p:txBody>
          <a:bodyPr>
            <a:normAutofit lnSpcReduction="10000"/>
          </a:bodyPr>
          <a:lstStyle/>
          <a:p>
            <a:pPr>
              <a:lnSpc>
                <a:spcPct val="150000"/>
              </a:lnSpc>
            </a:pPr>
            <a:r>
              <a:rPr lang="en-US" sz="2400" dirty="0" smtClean="0"/>
              <a:t>Young adults make an average of $40,581 per year</a:t>
            </a:r>
          </a:p>
          <a:p>
            <a:pPr lvl="1"/>
            <a:r>
              <a:rPr lang="en-US" dirty="0" smtClean="0"/>
              <a:t>20% less than their parents did</a:t>
            </a:r>
          </a:p>
          <a:p>
            <a:pPr lvl="1"/>
            <a:r>
              <a:rPr lang="en-US" dirty="0" smtClean="0"/>
              <a:t>(Young </a:t>
            </a:r>
            <a:r>
              <a:rPr lang="en-US" dirty="0" err="1" smtClean="0"/>
              <a:t>Invincibles</a:t>
            </a:r>
            <a:r>
              <a:rPr lang="en-US" dirty="0" smtClean="0"/>
              <a:t>, 2017)</a:t>
            </a:r>
          </a:p>
          <a:p>
            <a:pPr>
              <a:lnSpc>
                <a:spcPct val="150000"/>
              </a:lnSpc>
            </a:pPr>
            <a:r>
              <a:rPr lang="en-US" sz="2400" dirty="0" smtClean="0"/>
              <a:t>Average college graduate will have $37,112 in college debt</a:t>
            </a:r>
          </a:p>
          <a:p>
            <a:pPr lvl="1"/>
            <a:r>
              <a:rPr lang="en-US" dirty="0" smtClean="0"/>
              <a:t>200% more than their parents</a:t>
            </a:r>
          </a:p>
          <a:p>
            <a:pPr lvl="1"/>
            <a:r>
              <a:rPr lang="en-US" dirty="0" smtClean="0"/>
              <a:t>(fool.com, 2016)</a:t>
            </a:r>
          </a:p>
          <a:p>
            <a:pPr>
              <a:lnSpc>
                <a:spcPct val="150000"/>
              </a:lnSpc>
            </a:pPr>
            <a:r>
              <a:rPr lang="en-US" sz="2400" dirty="0" smtClean="0"/>
              <a:t>32% of millennials  (18-34) still live with their parents</a:t>
            </a:r>
          </a:p>
          <a:p>
            <a:pPr lvl="1"/>
            <a:r>
              <a:rPr lang="en-US" dirty="0" smtClean="0"/>
              <a:t>73% of parents age 40-59 have helped support an adult child</a:t>
            </a:r>
          </a:p>
          <a:p>
            <a:pPr lvl="1"/>
            <a:r>
              <a:rPr lang="en-US" dirty="0" smtClean="0"/>
              <a:t>Median age of a homebuyer is 33 years old</a:t>
            </a:r>
          </a:p>
          <a:p>
            <a:pPr lvl="1"/>
            <a:r>
              <a:rPr lang="en-US" dirty="0" smtClean="0"/>
              <a:t>(Pew research, 2014)</a:t>
            </a:r>
          </a:p>
        </p:txBody>
      </p:sp>
    </p:spTree>
    <p:extLst>
      <p:ext uri="{BB962C8B-B14F-4D97-AF65-F5344CB8AC3E}">
        <p14:creationId xmlns:p14="http://schemas.microsoft.com/office/powerpoint/2010/main" val="2107554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Changes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By 2020, millennials will make up 50% of workforce</a:t>
            </a:r>
          </a:p>
          <a:p>
            <a:pPr>
              <a:lnSpc>
                <a:spcPct val="150000"/>
              </a:lnSpc>
            </a:pPr>
            <a:r>
              <a:rPr lang="en-US" sz="2400" dirty="0" smtClean="0"/>
              <a:t>By 2025, millennials will make up 75% of workforce</a:t>
            </a:r>
          </a:p>
          <a:p>
            <a:pPr>
              <a:lnSpc>
                <a:spcPct val="150000"/>
              </a:lnSpc>
            </a:pPr>
            <a:r>
              <a:rPr lang="en-US" sz="2400" dirty="0" smtClean="0"/>
              <a:t>In 2020, first time 4 generations will be in the workforce</a:t>
            </a:r>
          </a:p>
          <a:p>
            <a:pPr>
              <a:lnSpc>
                <a:spcPct val="150000"/>
              </a:lnSpc>
            </a:pPr>
            <a:r>
              <a:rPr lang="en-US" sz="2400" dirty="0" smtClean="0"/>
              <a:t>Until 2030, every day 10,000 Baby Boomers will turn 65</a:t>
            </a:r>
            <a:endParaRPr lang="en-US" sz="2400" dirty="0"/>
          </a:p>
        </p:txBody>
      </p:sp>
    </p:spTree>
    <p:extLst>
      <p:ext uri="{BB962C8B-B14F-4D97-AF65-F5344CB8AC3E}">
        <p14:creationId xmlns:p14="http://schemas.microsoft.com/office/powerpoint/2010/main" val="3218649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Approaches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a:t>71% want co-workers to be like family</a:t>
            </a:r>
          </a:p>
          <a:p>
            <a:pPr>
              <a:lnSpc>
                <a:spcPct val="150000"/>
              </a:lnSpc>
            </a:pPr>
            <a:r>
              <a:rPr lang="en-US" sz="2400" dirty="0"/>
              <a:t>34% want to work for a company with less than 100 employees</a:t>
            </a:r>
          </a:p>
          <a:p>
            <a:pPr>
              <a:lnSpc>
                <a:spcPct val="150000"/>
              </a:lnSpc>
            </a:pPr>
            <a:r>
              <a:rPr lang="en-US" sz="2400" dirty="0"/>
              <a:t>72% would like to be their own boss someday</a:t>
            </a:r>
          </a:p>
          <a:p>
            <a:pPr>
              <a:lnSpc>
                <a:spcPct val="150000"/>
              </a:lnSpc>
            </a:pPr>
            <a:r>
              <a:rPr lang="en-US" sz="2400" dirty="0"/>
              <a:t>34% feel ongoing coaching and feedback demonstrates employer </a:t>
            </a:r>
            <a:r>
              <a:rPr lang="en-US" sz="2400" dirty="0" smtClean="0"/>
              <a:t>commitment</a:t>
            </a:r>
            <a:endParaRPr lang="en-US" sz="2400" dirty="0"/>
          </a:p>
        </p:txBody>
      </p:sp>
    </p:spTree>
    <p:extLst>
      <p:ext uri="{BB962C8B-B14F-4D97-AF65-F5344CB8AC3E}">
        <p14:creationId xmlns:p14="http://schemas.microsoft.com/office/powerpoint/2010/main" val="329289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Millennials</a:t>
            </a:r>
            <a:endParaRPr lang="en-US" dirty="0"/>
          </a:p>
        </p:txBody>
      </p:sp>
      <p:sp>
        <p:nvSpPr>
          <p:cNvPr id="3" name="Content Placeholder 2"/>
          <p:cNvSpPr>
            <a:spLocks noGrp="1"/>
          </p:cNvSpPr>
          <p:nvPr>
            <p:ph idx="1"/>
          </p:nvPr>
        </p:nvSpPr>
        <p:spPr>
          <a:xfrm>
            <a:off x="457200" y="1371600"/>
            <a:ext cx="7620000" cy="5181600"/>
          </a:xfrm>
        </p:spPr>
        <p:txBody>
          <a:bodyPr>
            <a:normAutofit/>
          </a:bodyPr>
          <a:lstStyle/>
          <a:p>
            <a:r>
              <a:rPr lang="en-US" sz="2400" dirty="0" smtClean="0"/>
              <a:t>Balance</a:t>
            </a:r>
          </a:p>
          <a:p>
            <a:pPr lvl="1"/>
            <a:r>
              <a:rPr lang="en-US" dirty="0" smtClean="0"/>
              <a:t>Personal and professional life</a:t>
            </a:r>
          </a:p>
          <a:p>
            <a:r>
              <a:rPr lang="en-US" sz="2400" dirty="0" smtClean="0"/>
              <a:t>Engagement</a:t>
            </a:r>
          </a:p>
          <a:p>
            <a:pPr lvl="1"/>
            <a:r>
              <a:rPr lang="en-US" dirty="0" smtClean="0"/>
              <a:t>Communicate frequently</a:t>
            </a:r>
          </a:p>
          <a:p>
            <a:pPr lvl="1"/>
            <a:r>
              <a:rPr lang="en-US" dirty="0" smtClean="0"/>
              <a:t>Be approachable, authentic, and team-focused</a:t>
            </a:r>
          </a:p>
          <a:p>
            <a:r>
              <a:rPr lang="en-US" sz="2400" dirty="0" smtClean="0"/>
              <a:t>Feedback</a:t>
            </a:r>
          </a:p>
          <a:p>
            <a:pPr lvl="1"/>
            <a:r>
              <a:rPr lang="en-US" dirty="0" smtClean="0"/>
              <a:t>No feedback is bad feedback</a:t>
            </a:r>
          </a:p>
          <a:p>
            <a:r>
              <a:rPr lang="en-US" sz="2400" dirty="0" smtClean="0"/>
              <a:t>Personal Responsibility</a:t>
            </a:r>
          </a:p>
          <a:p>
            <a:pPr lvl="1"/>
            <a:r>
              <a:rPr lang="en-US" dirty="0" smtClean="0"/>
              <a:t>Be a mentor, not a boss</a:t>
            </a:r>
          </a:p>
          <a:p>
            <a:pPr lvl="1"/>
            <a:r>
              <a:rPr lang="en-US" dirty="0" smtClean="0"/>
              <a:t>Do not micromanage</a:t>
            </a:r>
          </a:p>
          <a:p>
            <a:r>
              <a:rPr lang="en-US" sz="2400" dirty="0" smtClean="0"/>
              <a:t>Purpose</a:t>
            </a:r>
          </a:p>
          <a:p>
            <a:pPr lvl="1"/>
            <a:r>
              <a:rPr lang="en-US" dirty="0" smtClean="0"/>
              <a:t>Share the strategic goal of projects</a:t>
            </a:r>
          </a:p>
          <a:p>
            <a:pPr lvl="1"/>
            <a:r>
              <a:rPr lang="en-US" dirty="0" smtClean="0"/>
              <a:t>Must inspire</a:t>
            </a:r>
          </a:p>
        </p:txBody>
      </p:sp>
    </p:spTree>
    <p:extLst>
      <p:ext uri="{BB962C8B-B14F-4D97-AF65-F5344CB8AC3E}">
        <p14:creationId xmlns:p14="http://schemas.microsoft.com/office/powerpoint/2010/main" val="14381396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83</TotalTime>
  <Words>649</Words>
  <Application>Microsoft Office PowerPoint</Application>
  <PresentationFormat>On-screen Show (4:3)</PresentationFormat>
  <Paragraphs>93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Adjacency</vt:lpstr>
      <vt:lpstr>Keys to Leading Millennials</vt:lpstr>
      <vt:lpstr>Who Are Millennials?</vt:lpstr>
      <vt:lpstr>Baby Boomer Issues</vt:lpstr>
      <vt:lpstr>Generational Breakdown</vt:lpstr>
      <vt:lpstr>Millennial Generation</vt:lpstr>
      <vt:lpstr>Millennial Challenges</vt:lpstr>
      <vt:lpstr>Workforce Changes</vt:lpstr>
      <vt:lpstr>Workforce Approaches</vt:lpstr>
      <vt:lpstr>Managing Millennials</vt:lpstr>
      <vt:lpstr>Action Steps to Lead</vt:lpstr>
      <vt:lpstr>Millennial Leaders</vt:lpstr>
      <vt:lpstr>Group Project 1</vt:lpstr>
      <vt:lpstr>Group Project 2</vt:lpstr>
      <vt:lpstr>Group Project 3</vt:lpstr>
      <vt:lpstr>Group Project 4</vt:lpstr>
      <vt:lpstr>Millennial Summary</vt:lpstr>
      <vt:lpstr>Books and Articles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Keys to Leading Millennials</dc:title>
  <dc:creator>Cortny Surber</dc:creator>
  <cp:lastModifiedBy>Cortny Surber</cp:lastModifiedBy>
  <cp:revision>8</cp:revision>
  <dcterms:created xsi:type="dcterms:W3CDTF">2017-11-15T20:16:56Z</dcterms:created>
  <dcterms:modified xsi:type="dcterms:W3CDTF">2017-11-15T21:40:35Z</dcterms:modified>
</cp:coreProperties>
</file>