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6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78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6DCF78E-86D2-4A56-8520-AC5E58B2B84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81F63E9-C1A8-4FD5-AAE3-5C6E31097B35}" type="datetimeFigureOut">
              <a:rPr lang="en-US" smtClean="0"/>
              <a:t>11/15/2017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543800" cy="3051175"/>
          </a:xfrm>
        </p:spPr>
        <p:txBody>
          <a:bodyPr/>
          <a:lstStyle/>
          <a:p>
            <a:r>
              <a:rPr lang="en-US" dirty="0" smtClean="0"/>
              <a:t>Understanding Management and 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110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Tributary Leadership Model</a:t>
            </a:r>
            <a:endParaRPr lang="en-US" dirty="0"/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600200"/>
            <a:ext cx="3870850" cy="4572000"/>
          </a:xfrm>
        </p:spPr>
      </p:pic>
    </p:spTree>
    <p:extLst>
      <p:ext uri="{BB962C8B-B14F-4D97-AF65-F5344CB8AC3E}">
        <p14:creationId xmlns:p14="http://schemas.microsoft.com/office/powerpoint/2010/main" val="2915832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657600" cy="1020762"/>
          </a:xfrm>
        </p:spPr>
        <p:txBody>
          <a:bodyPr/>
          <a:lstStyle/>
          <a:p>
            <a:pPr algn="ctr"/>
            <a:r>
              <a:rPr lang="en-US" dirty="0" smtClean="0"/>
              <a:t>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Manages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Transactional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Drives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Controls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Produces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Leads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Transformational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Facilitates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Motivates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Envisions</a:t>
            </a:r>
            <a:endParaRPr lang="en-US" sz="2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419600" y="304800"/>
            <a:ext cx="3657600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Leader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506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Competence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Share your vision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Prioritize your plan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Delegate responsibility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Celebrate success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6051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Keys to Being a Better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Practice delegation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Explain the vision, follow up</a:t>
            </a:r>
          </a:p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Practice communication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Be clear and direct</a:t>
            </a:r>
          </a:p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Practice enthusiasm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Be positive, check your attitude</a:t>
            </a:r>
          </a:p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Practice accountability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Don’t make empty promises</a:t>
            </a:r>
          </a:p>
        </p:txBody>
      </p:sp>
    </p:spTree>
    <p:extLst>
      <p:ext uri="{BB962C8B-B14F-4D97-AF65-F5344CB8AC3E}">
        <p14:creationId xmlns:p14="http://schemas.microsoft.com/office/powerpoint/2010/main" val="4151532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Greatest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Not understanding the followers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Not focusing on the vision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Not clear about your role</a:t>
            </a:r>
          </a:p>
        </p:txBody>
      </p:sp>
    </p:spTree>
    <p:extLst>
      <p:ext uri="{BB962C8B-B14F-4D97-AF65-F5344CB8AC3E}">
        <p14:creationId xmlns:p14="http://schemas.microsoft.com/office/powerpoint/2010/main" val="113542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Enthusiasm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Empathy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Encourages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Excellence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74288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Trained or Born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Natural gifts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Leadership can be learned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Be approachable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Be a good follower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8589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lnSpc>
                <a:spcPct val="150000"/>
              </a:lnSpc>
              <a:buNone/>
            </a:pPr>
            <a:r>
              <a:rPr lang="en-US" sz="2400" dirty="0" smtClean="0"/>
              <a:t>“50</a:t>
            </a:r>
            <a:r>
              <a:rPr lang="en-US" sz="2400" dirty="0"/>
              <a:t>% of the occupations that exist today will not exist 10 years from now</a:t>
            </a:r>
            <a:r>
              <a:rPr lang="en-US" sz="2400" dirty="0" smtClean="0"/>
              <a:t>.”</a:t>
            </a:r>
          </a:p>
          <a:p>
            <a:pPr marL="114300" indent="0" algn="ctr">
              <a:buNone/>
            </a:pPr>
            <a:endParaRPr lang="en-US" sz="2400" dirty="0" smtClean="0"/>
          </a:p>
          <a:p>
            <a:r>
              <a:rPr lang="en-US" sz="2400" dirty="0" smtClean="0"/>
              <a:t>Liz Bentley Associates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852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Leadership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Technology management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Comfortability embracing new technology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Out-centric leadership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People and team development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Soft skill assessment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Employee evaluation of soft skills to compliment technical skills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Rowe focus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Results-only work environments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Measure success on output not hours worked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696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Leadership Skills </a:t>
            </a:r>
            <a:r>
              <a:rPr lang="en-US" sz="2400" dirty="0" smtClean="0"/>
              <a:t>(cont’d)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Tension tolerant collaboration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Teamwork with appropriate level of constructive debate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Transparency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Build trusting relationships to retain quality team members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Emotional Intelligence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Empathy, perspective, and engagement with team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8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 process of </a:t>
            </a:r>
            <a:r>
              <a:rPr lang="en-US" altLang="en-US" sz="2400" dirty="0">
                <a:cs typeface="Times New Roman" pitchFamily="18" charset="0"/>
              </a:rPr>
              <a:t>designing and maintaining an environment in which individuals, working together in groups, efficiently accomplish selected </a:t>
            </a:r>
            <a:r>
              <a:rPr lang="en-US" altLang="en-US" sz="2400" dirty="0" smtClean="0">
                <a:cs typeface="Times New Roman" pitchFamily="18" charset="0"/>
              </a:rPr>
              <a:t>aims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38013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Designate a recorder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Designate a presenter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Discuss the questions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Presenter report to the entire class (under 5 minutes)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Recorder  summarize discussion and turn in notes</a:t>
            </a:r>
          </a:p>
        </p:txBody>
      </p:sp>
    </p:spTree>
    <p:extLst>
      <p:ext uri="{BB962C8B-B14F-4D97-AF65-F5344CB8AC3E}">
        <p14:creationId xmlns:p14="http://schemas.microsoft.com/office/powerpoint/2010/main" val="32421285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Session </a:t>
            </a:r>
            <a:r>
              <a:rPr lang="en-US" sz="2400" dirty="0" smtClean="0"/>
              <a:t>(cont’d)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Read the scenario and consider the following: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What factors should you be considering?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Does this scenario require management or leadership emphasis? Why?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What are your immediate steps?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What are your future steps?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If you are not in an authority position, how would you change your approach?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5696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Leadership and management are cooperative characteristics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Leadership requires practice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Leadership is critical – even if you are not an authority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Leadership is influence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Leadership is a moving target that needs continuous monitoring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5290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935162"/>
          </a:xfrm>
        </p:spPr>
        <p:txBody>
          <a:bodyPr/>
          <a:lstStyle/>
          <a:p>
            <a:r>
              <a:rPr lang="en-US" dirty="0" smtClean="0"/>
              <a:t>Next Week: Communicating with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620000" cy="4267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Effective communication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Generational communication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Adversarial communication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Clear and accountable communication</a:t>
            </a:r>
          </a:p>
        </p:txBody>
      </p:sp>
    </p:spTree>
    <p:extLst>
      <p:ext uri="{BB962C8B-B14F-4D97-AF65-F5344CB8AC3E}">
        <p14:creationId xmlns:p14="http://schemas.microsoft.com/office/powerpoint/2010/main" val="6808026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Reading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u="sng" dirty="0" smtClean="0"/>
              <a:t>The 21 Irrefutable Laws of Leadership</a:t>
            </a:r>
            <a:r>
              <a:rPr lang="en-US" sz="2400" dirty="0" smtClean="0"/>
              <a:t> by John Maxwell</a:t>
            </a:r>
          </a:p>
          <a:p>
            <a:r>
              <a:rPr lang="en-US" sz="2400" b="1" u="sng" dirty="0" smtClean="0"/>
              <a:t>The </a:t>
            </a:r>
            <a:r>
              <a:rPr lang="en-US" sz="2400" b="1" u="sng" dirty="0"/>
              <a:t>Art of </a:t>
            </a:r>
            <a:r>
              <a:rPr lang="en-US" sz="2400" b="1" u="sng" dirty="0" smtClean="0"/>
              <a:t>Work</a:t>
            </a:r>
            <a:r>
              <a:rPr lang="en-US" sz="2400" b="1" dirty="0"/>
              <a:t> </a:t>
            </a:r>
            <a:r>
              <a:rPr lang="en-US" sz="2400" dirty="0" smtClean="0"/>
              <a:t>by Jeff </a:t>
            </a:r>
            <a:r>
              <a:rPr lang="en-US" sz="2400" dirty="0"/>
              <a:t>Goins</a:t>
            </a:r>
          </a:p>
          <a:p>
            <a:r>
              <a:rPr lang="en-US" sz="2400" b="1" u="sng" dirty="0" smtClean="0"/>
              <a:t>Failing Forward</a:t>
            </a:r>
            <a:r>
              <a:rPr lang="en-US" sz="2400" b="1" dirty="0"/>
              <a:t> </a:t>
            </a:r>
            <a:r>
              <a:rPr lang="en-US" sz="2400" dirty="0" smtClean="0"/>
              <a:t>by John </a:t>
            </a:r>
            <a:r>
              <a:rPr lang="en-US" sz="2400" dirty="0"/>
              <a:t>Maxwell</a:t>
            </a:r>
          </a:p>
          <a:p>
            <a:r>
              <a:rPr lang="en-US" sz="2400" b="1" u="sng" dirty="0"/>
              <a:t>How to Lead, When </a:t>
            </a:r>
            <a:r>
              <a:rPr lang="en-US" sz="2400" b="1" u="sng" dirty="0" smtClean="0"/>
              <a:t>You’re Not </a:t>
            </a:r>
            <a:r>
              <a:rPr lang="en-US" sz="2400" b="1" u="sng" dirty="0"/>
              <a:t>in </a:t>
            </a:r>
            <a:r>
              <a:rPr lang="en-US" sz="2400" b="1" u="sng" dirty="0" smtClean="0"/>
              <a:t>Charge</a:t>
            </a:r>
            <a:r>
              <a:rPr lang="en-US" sz="2400" b="1" dirty="0"/>
              <a:t> </a:t>
            </a:r>
            <a:r>
              <a:rPr lang="en-US" sz="2400" dirty="0" smtClean="0"/>
              <a:t>by Clay </a:t>
            </a:r>
            <a:r>
              <a:rPr lang="en-US" sz="2400" dirty="0"/>
              <a:t>Scroggins</a:t>
            </a:r>
          </a:p>
          <a:p>
            <a:r>
              <a:rPr lang="en-US" sz="2400" b="1" u="sng" dirty="0" smtClean="0"/>
              <a:t>The Journey to Competitive Advantage Through Servant Leadership</a:t>
            </a:r>
            <a:r>
              <a:rPr lang="en-US" sz="2400" dirty="0" smtClean="0"/>
              <a:t> by Bill B. Flint Jr.</a:t>
            </a:r>
          </a:p>
          <a:p>
            <a:r>
              <a:rPr lang="en-US" sz="2400" b="1" u="sng" dirty="0" smtClean="0"/>
              <a:t>Lead Like Me</a:t>
            </a:r>
            <a:r>
              <a:rPr lang="en-US" sz="2400" b="1" dirty="0"/>
              <a:t> </a:t>
            </a:r>
            <a:r>
              <a:rPr lang="en-US" sz="2400" dirty="0" smtClean="0"/>
              <a:t>by Geoff </a:t>
            </a:r>
            <a:r>
              <a:rPr lang="en-US" sz="2400" dirty="0"/>
              <a:t>Loftus</a:t>
            </a:r>
          </a:p>
          <a:p>
            <a:r>
              <a:rPr lang="en-US" sz="2400" b="1" u="sng" dirty="0" smtClean="0"/>
              <a:t>Steve Jobs </a:t>
            </a:r>
            <a:r>
              <a:rPr lang="en-US" sz="2400" dirty="0" smtClean="0"/>
              <a:t>by Walter </a:t>
            </a:r>
            <a:r>
              <a:rPr lang="en-US" sz="2400" dirty="0"/>
              <a:t>Isaacson</a:t>
            </a:r>
          </a:p>
          <a:p>
            <a:r>
              <a:rPr lang="en-US" sz="2400" b="1" u="sng" dirty="0"/>
              <a:t>What the Most Successful People </a:t>
            </a:r>
            <a:r>
              <a:rPr lang="en-US" sz="2400" b="1" u="sng" dirty="0" smtClean="0"/>
              <a:t>Do </a:t>
            </a:r>
            <a:r>
              <a:rPr lang="en-US" sz="2400" b="1" u="sng" dirty="0"/>
              <a:t>at </a:t>
            </a:r>
            <a:r>
              <a:rPr lang="en-US" sz="2400" b="1" u="sng" dirty="0" smtClean="0"/>
              <a:t>Work</a:t>
            </a:r>
            <a:r>
              <a:rPr lang="en-US" sz="2400" b="1" dirty="0"/>
              <a:t> </a:t>
            </a:r>
            <a:r>
              <a:rPr lang="en-US" sz="2400" dirty="0" smtClean="0"/>
              <a:t>by Laura </a:t>
            </a:r>
            <a:r>
              <a:rPr lang="en-US" sz="2400" dirty="0" err="1" smtClean="0"/>
              <a:t>Vanderkam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10606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Articles and Blogs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“3 Principles of Tributary Leadership</a:t>
            </a:r>
            <a:r>
              <a:rPr lang="en-US" sz="2400" dirty="0" smtClean="0"/>
              <a:t>” by Sam Decker </a:t>
            </a:r>
          </a:p>
          <a:p>
            <a:r>
              <a:rPr lang="en-US" sz="2400" b="1" dirty="0" smtClean="0"/>
              <a:t>“7 Skills Managers Will Need in 2025</a:t>
            </a:r>
            <a:r>
              <a:rPr lang="en-US" sz="2400" dirty="0" smtClean="0"/>
              <a:t>” by Gwen Moran</a:t>
            </a:r>
          </a:p>
          <a:p>
            <a:r>
              <a:rPr lang="en-US" sz="2400" b="1" dirty="0" smtClean="0"/>
              <a:t>“The Effective Organization</a:t>
            </a:r>
            <a:r>
              <a:rPr lang="en-US" sz="2400" dirty="0" smtClean="0"/>
              <a:t>: </a:t>
            </a:r>
            <a:r>
              <a:rPr lang="en-US" sz="2400" b="1" dirty="0" smtClean="0"/>
              <a:t>Five Questions to Translate Leadership into Strong Management” </a:t>
            </a:r>
            <a:r>
              <a:rPr lang="en-US" sz="2400" dirty="0" smtClean="0"/>
              <a:t>by Kirk Kramer and Daniel </a:t>
            </a:r>
            <a:r>
              <a:rPr lang="en-US" sz="2400" dirty="0" err="1" smtClean="0"/>
              <a:t>Stid</a:t>
            </a:r>
            <a:endParaRPr lang="en-US" sz="2400" dirty="0" smtClean="0"/>
          </a:p>
          <a:p>
            <a:r>
              <a:rPr lang="en-US" sz="2400" b="1" dirty="0" smtClean="0"/>
              <a:t>“Management </a:t>
            </a:r>
            <a:r>
              <a:rPr lang="en-US" sz="2400" b="1" dirty="0"/>
              <a:t>vs. </a:t>
            </a:r>
            <a:r>
              <a:rPr lang="en-US" sz="2400" b="1" dirty="0" smtClean="0"/>
              <a:t>Leadership”</a:t>
            </a:r>
            <a:r>
              <a:rPr lang="en-US" sz="2400" dirty="0" smtClean="0"/>
              <a:t> by Liz </a:t>
            </a:r>
            <a:r>
              <a:rPr lang="en-US" sz="2400" dirty="0"/>
              <a:t>Ryan</a:t>
            </a:r>
          </a:p>
          <a:p>
            <a:r>
              <a:rPr lang="en-US" sz="2400" b="1" dirty="0" smtClean="0"/>
              <a:t>“The </a:t>
            </a:r>
            <a:r>
              <a:rPr lang="en-US" sz="2400" b="1" dirty="0"/>
              <a:t>Real Beauty In Leadership Happens by Going Above and </a:t>
            </a:r>
            <a:r>
              <a:rPr lang="en-US" sz="2400" b="1" dirty="0" smtClean="0"/>
              <a:t>Beyond” </a:t>
            </a:r>
            <a:r>
              <a:rPr lang="en-US" sz="2400" dirty="0" smtClean="0"/>
              <a:t>by Dan </a:t>
            </a:r>
            <a:r>
              <a:rPr lang="en-US" sz="2400" dirty="0" err="1"/>
              <a:t>Pontefract</a:t>
            </a:r>
            <a:endParaRPr lang="en-US" sz="2400" dirty="0"/>
          </a:p>
          <a:p>
            <a:r>
              <a:rPr lang="en-US" sz="2400" b="1" dirty="0" smtClean="0"/>
              <a:t>“The </a:t>
            </a:r>
            <a:r>
              <a:rPr lang="en-US" sz="2400" b="1" dirty="0"/>
              <a:t>Roots of Becoming a More Effective </a:t>
            </a:r>
            <a:r>
              <a:rPr lang="en-US" sz="2400" b="1" dirty="0" smtClean="0"/>
              <a:t>Leader”</a:t>
            </a:r>
            <a:r>
              <a:rPr lang="en-US" sz="2400" dirty="0" smtClean="0"/>
              <a:t> by Dan </a:t>
            </a:r>
            <a:r>
              <a:rPr lang="en-US" sz="2400" dirty="0" err="1" smtClean="0"/>
              <a:t>Pontefract</a:t>
            </a:r>
          </a:p>
          <a:p>
            <a:r>
              <a:rPr lang="en-US" sz="2400" b="1" dirty="0" smtClean="0"/>
              <a:t>“The Strength of a Leader Comes From the Tree Trunk</a:t>
            </a:r>
            <a:r>
              <a:rPr lang="en-US" sz="2400" dirty="0" smtClean="0"/>
              <a:t>” by Dan </a:t>
            </a:r>
            <a:r>
              <a:rPr lang="en-US" sz="2400" dirty="0" err="1" smtClean="0"/>
              <a:t>Pontefract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5277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 algn="ctr">
              <a:lnSpc>
                <a:spcPct val="150000"/>
              </a:lnSpc>
              <a:buNone/>
            </a:pPr>
            <a:r>
              <a:rPr lang="en-US" sz="2400" dirty="0"/>
              <a:t>“In professional </a:t>
            </a:r>
            <a:r>
              <a:rPr lang="en-US" sz="2400" b="1" dirty="0"/>
              <a:t>settings, effective leaders aren’t usually people </a:t>
            </a:r>
            <a:r>
              <a:rPr lang="en-US" sz="2400" dirty="0"/>
              <a:t>who’ve spent hours diligently poring over academic case studies on leadership”. </a:t>
            </a:r>
            <a:endParaRPr lang="en-US" sz="2400" dirty="0" smtClean="0"/>
          </a:p>
          <a:p>
            <a:pPr marL="114300" indent="0" algn="ctr">
              <a:lnSpc>
                <a:spcPct val="150000"/>
              </a:lnSpc>
              <a:buNone/>
            </a:pPr>
            <a:endParaRPr lang="en-US" sz="2400" dirty="0"/>
          </a:p>
          <a:p>
            <a:pPr marL="114300" indent="0" algn="ctr">
              <a:lnSpc>
                <a:spcPct val="150000"/>
              </a:lnSpc>
              <a:buNone/>
            </a:pPr>
            <a:r>
              <a:rPr lang="en-US" sz="2400" dirty="0"/>
              <a:t>“They’re simply people who’ve focused on building their own competence-being really good at whatever it is they do-and subsequently developed leadership skills through that competence</a:t>
            </a:r>
            <a:r>
              <a:rPr lang="en-US" sz="2400" dirty="0" smtClean="0"/>
              <a:t>.”</a:t>
            </a:r>
          </a:p>
          <a:p>
            <a:pPr marL="114300" indent="0" algn="ctr">
              <a:buNone/>
            </a:pPr>
            <a:endParaRPr lang="en-US" sz="2000" dirty="0"/>
          </a:p>
          <a:p>
            <a:r>
              <a:rPr lang="en-US" sz="2400" dirty="0"/>
              <a:t>Jeff </a:t>
            </a:r>
            <a:r>
              <a:rPr lang="en-US" sz="2400" dirty="0" err="1" smtClean="0"/>
              <a:t>Kavanaugh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153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</a:t>
            </a:r>
            <a:r>
              <a:rPr lang="en-US" sz="2400" dirty="0" smtClean="0"/>
              <a:t>(cont’d.)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lnSpc>
                <a:spcPct val="150000"/>
              </a:lnSpc>
              <a:buNone/>
            </a:pPr>
            <a:r>
              <a:rPr lang="en-US" sz="2400" dirty="0"/>
              <a:t>“Leadership is the art of accomplishing more than the science of management says is possible.”</a:t>
            </a:r>
          </a:p>
          <a:p>
            <a:endParaRPr lang="en-US" sz="2000" dirty="0" smtClean="0"/>
          </a:p>
          <a:p>
            <a:r>
              <a:rPr lang="en-US" sz="2400" dirty="0" smtClean="0"/>
              <a:t>Colin </a:t>
            </a:r>
            <a:r>
              <a:rPr lang="en-US" sz="2400" dirty="0"/>
              <a:t>Powell</a:t>
            </a:r>
          </a:p>
        </p:txBody>
      </p:sp>
    </p:spTree>
    <p:extLst>
      <p:ext uri="{BB962C8B-B14F-4D97-AF65-F5344CB8AC3E}">
        <p14:creationId xmlns:p14="http://schemas.microsoft.com/office/powerpoint/2010/main" val="1406272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 or Leader</a:t>
            </a:r>
            <a:endParaRPr lang="en-US" dirty="0"/>
          </a:p>
        </p:txBody>
      </p:sp>
      <p:pic>
        <p:nvPicPr>
          <p:cNvPr id="4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600200"/>
            <a:ext cx="4534593" cy="4534593"/>
          </a:xfrm>
        </p:spPr>
      </p:pic>
      <p:sp>
        <p:nvSpPr>
          <p:cNvPr id="5" name="TextBox 4"/>
          <p:cNvSpPr txBox="1"/>
          <p:nvPr/>
        </p:nvSpPr>
        <p:spPr>
          <a:xfrm>
            <a:off x="2209800" y="6248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Barack Obama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76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 or Leader</a:t>
            </a:r>
            <a:endParaRPr lang="en-US" dirty="0"/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2"/>
          <a:stretch/>
        </p:blipFill>
        <p:spPr>
          <a:xfrm>
            <a:off x="2438400" y="1600200"/>
            <a:ext cx="4232564" cy="4572000"/>
          </a:xfrm>
        </p:spPr>
      </p:pic>
      <p:sp>
        <p:nvSpPr>
          <p:cNvPr id="5" name="TextBox 4"/>
          <p:cNvSpPr txBox="1"/>
          <p:nvPr/>
        </p:nvSpPr>
        <p:spPr>
          <a:xfrm>
            <a:off x="2438400" y="62484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Steve Jobs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254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 or Leader</a:t>
            </a:r>
            <a:endParaRPr lang="en-US" dirty="0"/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600200"/>
            <a:ext cx="4572000" cy="4572000"/>
          </a:xfrm>
        </p:spPr>
      </p:pic>
      <p:sp>
        <p:nvSpPr>
          <p:cNvPr id="5" name="TextBox 4"/>
          <p:cNvSpPr txBox="1"/>
          <p:nvPr/>
        </p:nvSpPr>
        <p:spPr>
          <a:xfrm>
            <a:off x="2286000" y="6172200"/>
            <a:ext cx="457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Herb Kelleher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204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Leadership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28800"/>
            <a:ext cx="5762943" cy="4319233"/>
          </a:xfrm>
        </p:spPr>
      </p:pic>
    </p:spTree>
    <p:extLst>
      <p:ext uri="{BB962C8B-B14F-4D97-AF65-F5344CB8AC3E}">
        <p14:creationId xmlns:p14="http://schemas.microsoft.com/office/powerpoint/2010/main" val="3456295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Servant Leadership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05"/>
          <a:stretch/>
        </p:blipFill>
        <p:spPr>
          <a:xfrm>
            <a:off x="1066799" y="1600200"/>
            <a:ext cx="5879119" cy="4495800"/>
          </a:xfrm>
        </p:spPr>
      </p:pic>
    </p:spTree>
    <p:extLst>
      <p:ext uri="{BB962C8B-B14F-4D97-AF65-F5344CB8AC3E}">
        <p14:creationId xmlns:p14="http://schemas.microsoft.com/office/powerpoint/2010/main" val="38192930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94</TotalTime>
  <Words>628</Words>
  <Application>Microsoft Office PowerPoint</Application>
  <PresentationFormat>On-screen Show (4:3)</PresentationFormat>
  <Paragraphs>124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Adjacency</vt:lpstr>
      <vt:lpstr>Understanding Management and Leadership</vt:lpstr>
      <vt:lpstr>Management</vt:lpstr>
      <vt:lpstr>Leadership</vt:lpstr>
      <vt:lpstr>Leadership (cont’d.)</vt:lpstr>
      <vt:lpstr>Manager or Leader</vt:lpstr>
      <vt:lpstr>Manager or Leader</vt:lpstr>
      <vt:lpstr>Manager or Leader</vt:lpstr>
      <vt:lpstr>Typical Leadership Model</vt:lpstr>
      <vt:lpstr>Servant Leadership Model</vt:lpstr>
      <vt:lpstr>Tributary Leadership Model</vt:lpstr>
      <vt:lpstr>Manager</vt:lpstr>
      <vt:lpstr>Leadership Competence</vt:lpstr>
      <vt:lpstr>4 Keys to Being a Better Leader</vt:lpstr>
      <vt:lpstr>Greatest Challenges</vt:lpstr>
      <vt:lpstr>Important Characteristics</vt:lpstr>
      <vt:lpstr>Trained or Born</vt:lpstr>
      <vt:lpstr>Future Consideration</vt:lpstr>
      <vt:lpstr>Future Leadership Skills</vt:lpstr>
      <vt:lpstr>Future Leadership Skills (cont’d)</vt:lpstr>
      <vt:lpstr>Breakout Session</vt:lpstr>
      <vt:lpstr>Breakout Session (cont’d)</vt:lpstr>
      <vt:lpstr>Leadership Summary</vt:lpstr>
      <vt:lpstr>Next Week: Communicating with Power</vt:lpstr>
      <vt:lpstr>Leadership Reading List</vt:lpstr>
      <vt:lpstr>Leadership Articles and Blogs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Leadership and Management</dc:title>
  <dc:creator>Cortny Surber</dc:creator>
  <cp:lastModifiedBy>Cortny Surber</cp:lastModifiedBy>
  <cp:revision>8</cp:revision>
  <dcterms:created xsi:type="dcterms:W3CDTF">2017-11-15T18:26:25Z</dcterms:created>
  <dcterms:modified xsi:type="dcterms:W3CDTF">2017-11-15T20:00:45Z</dcterms:modified>
</cp:coreProperties>
</file>