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8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D2357E1-D64C-499E-8842-F702560ED17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562FBB-9391-442C-BC65-0C36C92836B0}" type="datetimeFigureOut">
              <a:rPr lang="en-US" smtClean="0"/>
              <a:t>11/17/2017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Enhancing Your Leadership Culture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02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What is happening in our industry that our companies </a:t>
            </a:r>
            <a:r>
              <a:rPr lang="en-US" sz="2400" dirty="0" smtClean="0"/>
              <a:t>should consider </a:t>
            </a:r>
            <a:r>
              <a:rPr lang="en-US" sz="2400" dirty="0"/>
              <a:t>in the future</a:t>
            </a:r>
            <a:r>
              <a:rPr lang="en-US" sz="2400" dirty="0" smtClean="0"/>
              <a:t>?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How can we shape our culture today and in the future to engage more effectively in technology</a:t>
            </a:r>
            <a:r>
              <a:rPr lang="en-US" sz="2400" dirty="0" smtClean="0"/>
              <a:t>?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What are the factors we should consider when addressing the new technologies in our industry?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361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Authenticity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Evaluate your current authenticity culture.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How can you improve what you have in place or are practicing?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steps can you take today to improve your authenticity?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ideas do you have that should be considered in the future?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254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Evaluate how well you communicate today.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can be done to improve what you are currently doing?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communication technique’s will help you as you seek to improve this culture?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How can we communicate more often and with encouragement in our company?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275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Teamwork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Evaluate your current teamwork culture.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steps can you take to improve this area?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can we do today to incorporate a team culture in every thing we do?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How can we best identify strengths in our teams and capitalize on it?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05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 smtClean="0"/>
              <a:t>5 Steps to Create a Culture of Leadership </a:t>
            </a:r>
            <a:r>
              <a:rPr lang="en-US" sz="2400" dirty="0" smtClean="0"/>
              <a:t>by Bill Hogg and Associates</a:t>
            </a:r>
          </a:p>
          <a:p>
            <a:pPr>
              <a:lnSpc>
                <a:spcPct val="150000"/>
              </a:lnSpc>
            </a:pPr>
            <a:r>
              <a:rPr lang="en-US" sz="2400" b="1" u="sng" dirty="0" smtClean="0"/>
              <a:t>5 Things all Great Leaders do to Crate a Culture of Leadership </a:t>
            </a:r>
            <a:r>
              <a:rPr lang="en-US" sz="2400" dirty="0" smtClean="0"/>
              <a:t>by  Bill Hogg and Associates</a:t>
            </a:r>
          </a:p>
          <a:p>
            <a:pPr>
              <a:lnSpc>
                <a:spcPct val="150000"/>
              </a:lnSpc>
            </a:pPr>
            <a:r>
              <a:rPr lang="en-US" sz="2400" b="1" u="sng" dirty="0" smtClean="0"/>
              <a:t>10 </a:t>
            </a:r>
            <a:r>
              <a:rPr lang="en-US" sz="2400" b="1" u="sng" dirty="0"/>
              <a:t>Principles of Organizational Culture: Strategy and </a:t>
            </a:r>
            <a:r>
              <a:rPr lang="en-US" sz="2400" b="1" u="sng" dirty="0" smtClean="0"/>
              <a:t>Business </a:t>
            </a:r>
            <a:r>
              <a:rPr lang="en-US" sz="2400" dirty="0" smtClean="0"/>
              <a:t>by Jon </a:t>
            </a:r>
            <a:r>
              <a:rPr lang="en-US" sz="2400" dirty="0" err="1"/>
              <a:t>Katzenbach</a:t>
            </a:r>
            <a:r>
              <a:rPr lang="en-US" sz="2400" dirty="0"/>
              <a:t>, </a:t>
            </a:r>
            <a:r>
              <a:rPr lang="en-US" sz="2400" dirty="0" err="1"/>
              <a:t>Carolin</a:t>
            </a:r>
            <a:r>
              <a:rPr lang="en-US" sz="2400" dirty="0"/>
              <a:t> </a:t>
            </a:r>
            <a:r>
              <a:rPr lang="en-US" sz="2400" dirty="0" err="1"/>
              <a:t>Oelschlegel</a:t>
            </a:r>
            <a:r>
              <a:rPr lang="en-US" sz="2400" dirty="0"/>
              <a:t>, and James </a:t>
            </a:r>
            <a:r>
              <a:rPr lang="en-US" sz="2400" dirty="0" smtClean="0"/>
              <a:t>Thomas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u="sng" dirty="0"/>
              <a:t>A Step-by-Step Leadership Path for Corporate Culture </a:t>
            </a:r>
            <a:r>
              <a:rPr lang="en-US" sz="2400" b="1" u="sng" dirty="0" smtClean="0"/>
              <a:t>Change</a:t>
            </a:r>
            <a:r>
              <a:rPr lang="en-US" sz="2400" dirty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Micah </a:t>
            </a:r>
            <a:r>
              <a:rPr lang="en-US" sz="2400" dirty="0" smtClean="0"/>
              <a:t>Solomon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58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Books and TED Talks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b="1" dirty="0"/>
              <a:t>“Man’s Search for Meaning</a:t>
            </a:r>
            <a:r>
              <a:rPr lang="en-US" sz="2400" b="1" dirty="0" smtClean="0"/>
              <a:t>” </a:t>
            </a:r>
            <a:r>
              <a:rPr lang="en-US" sz="2400" dirty="0" smtClean="0"/>
              <a:t>by </a:t>
            </a:r>
            <a:r>
              <a:rPr lang="en-US" sz="2400" dirty="0"/>
              <a:t>Victor Frankl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“Turn the Ship </a:t>
            </a:r>
            <a:r>
              <a:rPr lang="en-US" sz="2400" b="1" dirty="0" smtClean="0"/>
              <a:t>Around” </a:t>
            </a:r>
            <a:r>
              <a:rPr lang="en-US" sz="2400" dirty="0" smtClean="0"/>
              <a:t>by L</a:t>
            </a:r>
            <a:r>
              <a:rPr lang="en-US" sz="2400" dirty="0"/>
              <a:t>. David </a:t>
            </a:r>
            <a:r>
              <a:rPr lang="en-US" sz="2400" dirty="0" err="1"/>
              <a:t>Marquet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dirty="0"/>
              <a:t>“Guns, Germs &amp; </a:t>
            </a:r>
            <a:r>
              <a:rPr lang="en-US" sz="2400" b="1" dirty="0" smtClean="0"/>
              <a:t>Steel” </a:t>
            </a:r>
            <a:r>
              <a:rPr lang="en-US" sz="2400" dirty="0" smtClean="0"/>
              <a:t>by Jared </a:t>
            </a:r>
            <a:r>
              <a:rPr lang="en-US" sz="2400" dirty="0"/>
              <a:t>Diamond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“ The Year China Discovered America</a:t>
            </a:r>
            <a:r>
              <a:rPr lang="en-US" sz="2400" b="1" dirty="0" smtClean="0"/>
              <a:t>”</a:t>
            </a:r>
            <a:r>
              <a:rPr lang="en-US" sz="2400" dirty="0" smtClean="0"/>
              <a:t> by </a:t>
            </a:r>
            <a:r>
              <a:rPr lang="en-US" sz="2400" dirty="0"/>
              <a:t>William </a:t>
            </a:r>
            <a:r>
              <a:rPr lang="en-US" sz="2400" dirty="0" smtClean="0"/>
              <a:t>Morrow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u="sng" dirty="0"/>
              <a:t>Why Good Leaders Make You Feel </a:t>
            </a:r>
            <a:r>
              <a:rPr lang="en-US" sz="2400" b="1" u="sng" dirty="0" smtClean="0"/>
              <a:t>Safe</a:t>
            </a:r>
            <a:r>
              <a:rPr lang="en-US" sz="2400" dirty="0" smtClean="0"/>
              <a:t> by Simon Sinek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u="sng" dirty="0" smtClean="0"/>
              <a:t>How </a:t>
            </a:r>
            <a:r>
              <a:rPr lang="en-US" sz="2400" b="1" u="sng" dirty="0"/>
              <a:t>Great Leaders </a:t>
            </a:r>
            <a:r>
              <a:rPr lang="en-US" sz="2400" b="1" u="sng" dirty="0" smtClean="0"/>
              <a:t>Inspire </a:t>
            </a:r>
            <a:r>
              <a:rPr lang="en-US" sz="2400" b="1" u="sng" dirty="0"/>
              <a:t>A</a:t>
            </a:r>
            <a:r>
              <a:rPr lang="en-US" sz="2400" b="1" u="sng" dirty="0" smtClean="0"/>
              <a:t>ction </a:t>
            </a:r>
            <a:r>
              <a:rPr lang="en-US" sz="2400" dirty="0" smtClean="0"/>
              <a:t>by Simon </a:t>
            </a:r>
            <a:r>
              <a:rPr lang="en-US" sz="2400" dirty="0"/>
              <a:t>Sinek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15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&amp;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Managers react, leaders take the long view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models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Typical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Servant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Tributary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can be practiced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Enthusiasm, empathy, encouragement, excellence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592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Communicating with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Words = 7%, Gesture and tone = 93%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Determine your most effective medium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Different personalities react more positively when focus occurs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Vision, Planning, Details, Problems, Drama</a:t>
            </a:r>
          </a:p>
        </p:txBody>
      </p:sp>
    </p:spTree>
    <p:extLst>
      <p:ext uri="{BB962C8B-B14F-4D97-AF65-F5344CB8AC3E}">
        <p14:creationId xmlns:p14="http://schemas.microsoft.com/office/powerpoint/2010/main" val="50168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Leading Millennials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Best informed, most mobile, best protected, most </a:t>
            </a:r>
            <a:r>
              <a:rPr lang="en-US" sz="2400" dirty="0" smtClean="0"/>
              <a:t>focused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Look for balance, engagement, feedback, personal responsibility, and purpose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Four generations will be in the workforce </a:t>
            </a:r>
            <a:r>
              <a:rPr lang="en-US" sz="2400" dirty="0" smtClean="0"/>
              <a:t>simultaneously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Be </a:t>
            </a:r>
            <a:r>
              <a:rPr lang="en-US" sz="2400" dirty="0"/>
              <a:t>approachable, authentic, team-focused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Communicate often and with encouragement</a:t>
            </a:r>
          </a:p>
        </p:txBody>
      </p:sp>
    </p:spTree>
    <p:extLst>
      <p:ext uri="{BB962C8B-B14F-4D97-AF65-F5344CB8AC3E}">
        <p14:creationId xmlns:p14="http://schemas.microsoft.com/office/powerpoint/2010/main" val="257119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lnSpc>
                <a:spcPct val="150000"/>
              </a:lnSpc>
              <a:buNone/>
            </a:pPr>
            <a:r>
              <a:rPr lang="en-US" sz="2400" dirty="0"/>
              <a:t>“If they do not become conscious of the cultures in which they are embedded, those cultures will manage them</a:t>
            </a:r>
            <a:r>
              <a:rPr lang="en-US" sz="2400" dirty="0" smtClean="0"/>
              <a:t>.”</a:t>
            </a:r>
          </a:p>
          <a:p>
            <a:pPr marL="114300" indent="0" algn="ctr">
              <a:lnSpc>
                <a:spcPct val="150000"/>
              </a:lnSpc>
              <a:buNone/>
            </a:pPr>
            <a:endParaRPr lang="en-US" sz="2400" dirty="0"/>
          </a:p>
          <a:p>
            <a:pPr marL="114300" indent="0" algn="ctr">
              <a:lnSpc>
                <a:spcPct val="150000"/>
              </a:lnSpc>
              <a:buNone/>
            </a:pPr>
            <a:r>
              <a:rPr lang="en-US" sz="2400" dirty="0"/>
              <a:t>“Cultural understanding is desirable for all of us, but it is essential to leaders if they are to lead</a:t>
            </a:r>
            <a:r>
              <a:rPr lang="en-US" sz="2400" dirty="0" smtClean="0"/>
              <a:t>.”</a:t>
            </a:r>
          </a:p>
          <a:p>
            <a:pPr marL="114300" indent="0" algn="ctr">
              <a:lnSpc>
                <a:spcPct val="150000"/>
              </a:lnSpc>
              <a:buNone/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Edgar Schein, PhD</a:t>
            </a:r>
          </a:p>
        </p:txBody>
      </p:sp>
    </p:spTree>
    <p:extLst>
      <p:ext uri="{BB962C8B-B14F-4D97-AF65-F5344CB8AC3E}">
        <p14:creationId xmlns:p14="http://schemas.microsoft.com/office/powerpoint/2010/main" val="1624679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T.A.C.T.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5720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Technology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 smtClean="0"/>
              <a:t>Are you engaged in the technology applications in your industry?</a:t>
            </a:r>
          </a:p>
          <a:p>
            <a:r>
              <a:rPr lang="en-US" b="1" u="sng" dirty="0" smtClean="0"/>
              <a:t>Authenticity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 smtClean="0"/>
              <a:t>Are your team leaders authentic with other team members?</a:t>
            </a:r>
          </a:p>
          <a:p>
            <a:r>
              <a:rPr lang="en-US" b="1" u="sng" dirty="0" smtClean="0"/>
              <a:t>Communication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 smtClean="0"/>
              <a:t>Are you communicating often enough and focusing on generational tendencies?</a:t>
            </a:r>
          </a:p>
          <a:p>
            <a:r>
              <a:rPr lang="en-US" b="1" u="sng" dirty="0" smtClean="0"/>
              <a:t>Teamwork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 smtClean="0"/>
              <a:t>Is your team a family? Are you identifying strengths from within?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7982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Make the change a priority.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Make a statement about the culture.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Hire people who fit your culture.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Make your culture part of orientation.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Insert changes in policy statements.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Write down your business culture objectives.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Remind your teams about the culture expectations.</a:t>
            </a:r>
          </a:p>
        </p:txBody>
      </p:sp>
    </p:spTree>
    <p:extLst>
      <p:ext uri="{BB962C8B-B14F-4D97-AF65-F5344CB8AC3E}">
        <p14:creationId xmlns:p14="http://schemas.microsoft.com/office/powerpoint/2010/main" val="1378325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Which comes first: management or culture change?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Remember the Pareto Principle, 80/20 rule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Understand change doesn’t happen overnight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generation is running the organization?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How can we best transition?</a:t>
            </a:r>
          </a:p>
        </p:txBody>
      </p:sp>
    </p:spTree>
    <p:extLst>
      <p:ext uri="{BB962C8B-B14F-4D97-AF65-F5344CB8AC3E}">
        <p14:creationId xmlns:p14="http://schemas.microsoft.com/office/powerpoint/2010/main" val="1750182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554162"/>
          </a:xfrm>
        </p:spPr>
        <p:txBody>
          <a:bodyPr/>
          <a:lstStyle/>
          <a:p>
            <a:r>
              <a:rPr lang="en-US" dirty="0" smtClean="0"/>
              <a:t>Guest Speaker:</a:t>
            </a:r>
            <a:br>
              <a:rPr lang="en-US" dirty="0" smtClean="0"/>
            </a:br>
            <a:r>
              <a:rPr lang="en-US" dirty="0" smtClean="0"/>
              <a:t>Andrew Hunt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3810000"/>
            <a:ext cx="7848600" cy="2895600"/>
          </a:xfrm>
        </p:spPr>
        <p:txBody>
          <a:bodyPr>
            <a:normAutofit/>
          </a:bodyPr>
          <a:lstStyle/>
          <a:p>
            <a:r>
              <a:rPr lang="en-US" sz="2400" dirty="0"/>
              <a:t>Director of Business Strategy, </a:t>
            </a:r>
            <a:r>
              <a:rPr lang="en-US" sz="2400" dirty="0" err="1"/>
              <a:t>DayCloud</a:t>
            </a:r>
            <a:r>
              <a:rPr lang="en-US" sz="2400" dirty="0"/>
              <a:t> Studios</a:t>
            </a:r>
          </a:p>
          <a:p>
            <a:r>
              <a:rPr lang="en-US" sz="2400" dirty="0"/>
              <a:t>Partner/Financial Advisor, </a:t>
            </a:r>
            <a:r>
              <a:rPr lang="en-US" sz="2400" dirty="0" err="1"/>
              <a:t>Hiley</a:t>
            </a:r>
            <a:r>
              <a:rPr lang="en-US" sz="2400" dirty="0"/>
              <a:t> Hunt Wealth Management</a:t>
            </a:r>
          </a:p>
          <a:p>
            <a:r>
              <a:rPr lang="en-US" sz="2400" dirty="0"/>
              <a:t>Bachelor’s Degree in </a:t>
            </a:r>
            <a:r>
              <a:rPr lang="en-US" sz="2400" dirty="0" smtClean="0"/>
              <a:t>Accounting from UNO</a:t>
            </a:r>
          </a:p>
          <a:p>
            <a:r>
              <a:rPr lang="en-US" sz="2400" dirty="0" smtClean="0"/>
              <a:t>Master’s </a:t>
            </a:r>
            <a:r>
              <a:rPr lang="en-US" sz="2400" dirty="0"/>
              <a:t>Degree in Business </a:t>
            </a:r>
            <a:r>
              <a:rPr lang="en-US" sz="2400" dirty="0" smtClean="0"/>
              <a:t>Administration from UNO</a:t>
            </a:r>
          </a:p>
          <a:p>
            <a:r>
              <a:rPr lang="en-US" sz="2400" dirty="0" smtClean="0"/>
              <a:t>Certificate </a:t>
            </a:r>
            <a:r>
              <a:rPr lang="en-US" sz="2400" dirty="0"/>
              <a:t>in Financial Planning from Boston </a:t>
            </a:r>
            <a:r>
              <a:rPr lang="en-US" sz="2400" dirty="0" smtClean="0"/>
              <a:t>University</a:t>
            </a:r>
          </a:p>
          <a:p>
            <a:r>
              <a:rPr lang="en-US" sz="2400" dirty="0" smtClean="0"/>
              <a:t>Midlands </a:t>
            </a:r>
            <a:r>
              <a:rPr lang="en-US" sz="2400" dirty="0"/>
              <a:t>Business </a:t>
            </a:r>
            <a:r>
              <a:rPr lang="en-US" sz="2400" dirty="0" smtClean="0"/>
              <a:t>Journal 40 </a:t>
            </a:r>
            <a:r>
              <a:rPr lang="en-US" sz="2400" dirty="0"/>
              <a:t>under 40 award </a:t>
            </a:r>
            <a:r>
              <a:rPr lang="en-US" sz="2400" dirty="0" smtClean="0"/>
              <a:t>winner</a:t>
            </a:r>
            <a:endParaRPr lang="en-US" sz="2400" dirty="0"/>
          </a:p>
          <a:p>
            <a:endParaRPr lang="en-US" dirty="0"/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63" t="5996" r="10544"/>
          <a:stretch/>
        </p:blipFill>
        <p:spPr>
          <a:xfrm>
            <a:off x="4419600" y="228600"/>
            <a:ext cx="3411947" cy="3259868"/>
          </a:xfrm>
        </p:spPr>
      </p:pic>
    </p:spTree>
    <p:extLst>
      <p:ext uri="{BB962C8B-B14F-4D97-AF65-F5344CB8AC3E}">
        <p14:creationId xmlns:p14="http://schemas.microsoft.com/office/powerpoint/2010/main" val="3871249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</TotalTime>
  <Words>665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Enhancing Your Leadership Culture</vt:lpstr>
      <vt:lpstr>Management &amp; Leadership</vt:lpstr>
      <vt:lpstr>Communicating with Power</vt:lpstr>
      <vt:lpstr>Keys to Leading Millennials</vt:lpstr>
      <vt:lpstr>Leadership Culture</vt:lpstr>
      <vt:lpstr>T.A.C.T.</vt:lpstr>
      <vt:lpstr>Culture Change</vt:lpstr>
      <vt:lpstr>How to Begin</vt:lpstr>
      <vt:lpstr>Guest Speaker: Andrew Hunt</vt:lpstr>
      <vt:lpstr>Technology Culture</vt:lpstr>
      <vt:lpstr>Authenticity Culture</vt:lpstr>
      <vt:lpstr>Communication Culture</vt:lpstr>
      <vt:lpstr>Teamwork Culture</vt:lpstr>
      <vt:lpstr>Resources</vt:lpstr>
      <vt:lpstr>Books and TED Talks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Your Leadership Culture</dc:title>
  <dc:creator>Cortny Surber</dc:creator>
  <cp:lastModifiedBy>Cortny Surber</cp:lastModifiedBy>
  <cp:revision>7</cp:revision>
  <dcterms:created xsi:type="dcterms:W3CDTF">2017-11-17T17:43:09Z</dcterms:created>
  <dcterms:modified xsi:type="dcterms:W3CDTF">2017-11-17T18:26:26Z</dcterms:modified>
</cp:coreProperties>
</file>